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87293" autoAdjust="0"/>
  </p:normalViewPr>
  <p:slideViewPr>
    <p:cSldViewPr snapToGrid="0">
      <p:cViewPr varScale="1">
        <p:scale>
          <a:sx n="63" d="100"/>
          <a:sy n="63" d="100"/>
        </p:scale>
        <p:origin x="89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2045BB-FED3-4B0E-985E-D7E060256B68}" type="datetimeFigureOut">
              <a:rPr lang="en-KE" smtClean="0"/>
              <a:t>27/09/2021</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E43A12-9ECD-4C3A-90EB-9DEE5A0EC007}" type="slidenum">
              <a:rPr lang="en-KE" smtClean="0"/>
              <a:t>‹#›</a:t>
            </a:fld>
            <a:endParaRPr lang="en-KE"/>
          </a:p>
        </p:txBody>
      </p:sp>
    </p:spTree>
    <p:extLst>
      <p:ext uri="{BB962C8B-B14F-4D97-AF65-F5344CB8AC3E}">
        <p14:creationId xmlns:p14="http://schemas.microsoft.com/office/powerpoint/2010/main" val="122506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Galician Spain, most of the basketry was made from split wood and woven willow sides. </a:t>
            </a:r>
          </a:p>
          <a:p>
            <a:r>
              <a:rPr lang="en-US" dirty="0"/>
              <a:t>Basketry products were used to keep dry food, fruits, and grains. </a:t>
            </a:r>
          </a:p>
          <a:p>
            <a:endParaRPr lang="en-KE" dirty="0"/>
          </a:p>
        </p:txBody>
      </p:sp>
      <p:sp>
        <p:nvSpPr>
          <p:cNvPr id="4" name="Slide Number Placeholder 3"/>
          <p:cNvSpPr>
            <a:spLocks noGrp="1"/>
          </p:cNvSpPr>
          <p:nvPr>
            <p:ph type="sldNum" sz="quarter" idx="5"/>
          </p:nvPr>
        </p:nvSpPr>
        <p:spPr/>
        <p:txBody>
          <a:bodyPr/>
          <a:lstStyle/>
          <a:p>
            <a:fld id="{A0E43A12-9ECD-4C3A-90EB-9DEE5A0EC007}" type="slidenum">
              <a:rPr lang="en-KE" smtClean="0"/>
              <a:t>3</a:t>
            </a:fld>
            <a:endParaRPr lang="en-KE"/>
          </a:p>
        </p:txBody>
      </p:sp>
    </p:spTree>
    <p:extLst>
      <p:ext uri="{BB962C8B-B14F-4D97-AF65-F5344CB8AC3E}">
        <p14:creationId xmlns:p14="http://schemas.microsoft.com/office/powerpoint/2010/main" val="1258853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 baskets were mainly used to store dry food like maize as shown above. They were also used to transport fish after arriving at the dock. Those making the baskets were the elderly. </a:t>
            </a:r>
            <a:endParaRPr lang="en-KE" dirty="0"/>
          </a:p>
        </p:txBody>
      </p:sp>
      <p:sp>
        <p:nvSpPr>
          <p:cNvPr id="4" name="Slide Number Placeholder 3"/>
          <p:cNvSpPr>
            <a:spLocks noGrp="1"/>
          </p:cNvSpPr>
          <p:nvPr>
            <p:ph type="sldNum" sz="quarter" idx="5"/>
          </p:nvPr>
        </p:nvSpPr>
        <p:spPr/>
        <p:txBody>
          <a:bodyPr/>
          <a:lstStyle/>
          <a:p>
            <a:fld id="{A0E43A12-9ECD-4C3A-90EB-9DEE5A0EC007}" type="slidenum">
              <a:rPr lang="en-KE" smtClean="0"/>
              <a:t>4</a:t>
            </a:fld>
            <a:endParaRPr lang="en-KE"/>
          </a:p>
        </p:txBody>
      </p:sp>
    </p:spTree>
    <p:extLst>
      <p:ext uri="{BB962C8B-B14F-4D97-AF65-F5344CB8AC3E}">
        <p14:creationId xmlns:p14="http://schemas.microsoft.com/office/powerpoint/2010/main" val="3082931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Woven baskets were common in Spain. This involved coiling, braiding, twisting, and weaving. Techniques used depended on the available material but fiber was particularly common.  Coiling is the oldest technique and was used in Spain. Coiling started at the center, the sides and then the edges. </a:t>
            </a:r>
            <a:endParaRPr lang="en-KE" dirty="0"/>
          </a:p>
        </p:txBody>
      </p:sp>
      <p:sp>
        <p:nvSpPr>
          <p:cNvPr id="4" name="Slide Number Placeholder 3"/>
          <p:cNvSpPr>
            <a:spLocks noGrp="1"/>
          </p:cNvSpPr>
          <p:nvPr>
            <p:ph type="sldNum" sz="quarter" idx="5"/>
          </p:nvPr>
        </p:nvSpPr>
        <p:spPr/>
        <p:txBody>
          <a:bodyPr/>
          <a:lstStyle/>
          <a:p>
            <a:fld id="{A0E43A12-9ECD-4C3A-90EB-9DEE5A0EC007}" type="slidenum">
              <a:rPr lang="en-KE" smtClean="0"/>
              <a:t>6</a:t>
            </a:fld>
            <a:endParaRPr lang="en-KE"/>
          </a:p>
        </p:txBody>
      </p:sp>
    </p:spTree>
    <p:extLst>
      <p:ext uri="{BB962C8B-B14F-4D97-AF65-F5344CB8AC3E}">
        <p14:creationId xmlns:p14="http://schemas.microsoft.com/office/powerpoint/2010/main" val="3594894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Modern baskets are made from natural materials but are given a finer touch that makes them more beautiful and attractive than the traditional ones. </a:t>
            </a:r>
            <a:endParaRPr lang="en-KE" dirty="0"/>
          </a:p>
        </p:txBody>
      </p:sp>
      <p:sp>
        <p:nvSpPr>
          <p:cNvPr id="4" name="Slide Number Placeholder 3"/>
          <p:cNvSpPr>
            <a:spLocks noGrp="1"/>
          </p:cNvSpPr>
          <p:nvPr>
            <p:ph type="sldNum" sz="quarter" idx="5"/>
          </p:nvPr>
        </p:nvSpPr>
        <p:spPr/>
        <p:txBody>
          <a:bodyPr/>
          <a:lstStyle/>
          <a:p>
            <a:fld id="{A0E43A12-9ECD-4C3A-90EB-9DEE5A0EC007}" type="slidenum">
              <a:rPr lang="en-KE" smtClean="0"/>
              <a:t>8</a:t>
            </a:fld>
            <a:endParaRPr lang="en-KE"/>
          </a:p>
        </p:txBody>
      </p:sp>
    </p:spTree>
    <p:extLst>
      <p:ext uri="{BB962C8B-B14F-4D97-AF65-F5344CB8AC3E}">
        <p14:creationId xmlns:p14="http://schemas.microsoft.com/office/powerpoint/2010/main" val="767500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Loewe are modern luxurious accessories crafted from leather. They are examples of modern basketry. </a:t>
            </a:r>
            <a:endParaRPr lang="en-KE" dirty="0"/>
          </a:p>
        </p:txBody>
      </p:sp>
      <p:sp>
        <p:nvSpPr>
          <p:cNvPr id="4" name="Slide Number Placeholder 3"/>
          <p:cNvSpPr>
            <a:spLocks noGrp="1"/>
          </p:cNvSpPr>
          <p:nvPr>
            <p:ph type="sldNum" sz="quarter" idx="5"/>
          </p:nvPr>
        </p:nvSpPr>
        <p:spPr/>
        <p:txBody>
          <a:bodyPr/>
          <a:lstStyle/>
          <a:p>
            <a:fld id="{A0E43A12-9ECD-4C3A-90EB-9DEE5A0EC007}" type="slidenum">
              <a:rPr lang="en-KE" smtClean="0"/>
              <a:t>9</a:t>
            </a:fld>
            <a:endParaRPr lang="en-KE"/>
          </a:p>
        </p:txBody>
      </p:sp>
    </p:spTree>
    <p:extLst>
      <p:ext uri="{BB962C8B-B14F-4D97-AF65-F5344CB8AC3E}">
        <p14:creationId xmlns:p14="http://schemas.microsoft.com/office/powerpoint/2010/main" val="1851808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Loewe anagram basket bag in iraca palm and calfskin: modern basketry. Loewe baskets are made from natural materials like elephant grass, palm leaves, agave, and sisal. </a:t>
            </a:r>
            <a:endParaRPr lang="en-KE" dirty="0"/>
          </a:p>
        </p:txBody>
      </p:sp>
      <p:sp>
        <p:nvSpPr>
          <p:cNvPr id="4" name="Slide Number Placeholder 3"/>
          <p:cNvSpPr>
            <a:spLocks noGrp="1"/>
          </p:cNvSpPr>
          <p:nvPr>
            <p:ph type="sldNum" sz="quarter" idx="5"/>
          </p:nvPr>
        </p:nvSpPr>
        <p:spPr/>
        <p:txBody>
          <a:bodyPr/>
          <a:lstStyle/>
          <a:p>
            <a:fld id="{A0E43A12-9ECD-4C3A-90EB-9DEE5A0EC007}" type="slidenum">
              <a:rPr lang="en-KE" smtClean="0"/>
              <a:t>10</a:t>
            </a:fld>
            <a:endParaRPr lang="en-KE"/>
          </a:p>
        </p:txBody>
      </p:sp>
    </p:spTree>
    <p:extLst>
      <p:ext uri="{BB962C8B-B14F-4D97-AF65-F5344CB8AC3E}">
        <p14:creationId xmlns:p14="http://schemas.microsoft.com/office/powerpoint/2010/main" val="2945628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9/27/2021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0BD75-9EA0-469C-95A3-0F18C7459435}"/>
              </a:ext>
            </a:extLst>
          </p:cNvPr>
          <p:cNvSpPr>
            <a:spLocks noGrp="1"/>
          </p:cNvSpPr>
          <p:nvPr>
            <p:ph type="ctrTitle"/>
          </p:nvPr>
        </p:nvSpPr>
        <p:spPr/>
        <p:txBody>
          <a:bodyPr/>
          <a:lstStyle/>
          <a:p>
            <a:pPr algn="ctr"/>
            <a:r>
              <a:rPr lang="en-US" dirty="0"/>
              <a:t>Basketry in Spanish Culture</a:t>
            </a:r>
            <a:endParaRPr lang="en-KE" dirty="0"/>
          </a:p>
        </p:txBody>
      </p:sp>
      <p:sp>
        <p:nvSpPr>
          <p:cNvPr id="3" name="Subtitle 2">
            <a:extLst>
              <a:ext uri="{FF2B5EF4-FFF2-40B4-BE49-F238E27FC236}">
                <a16:creationId xmlns:a16="http://schemas.microsoft.com/office/drawing/2014/main" id="{ABF67345-5BC4-425D-AEFB-8474141FB095}"/>
              </a:ext>
            </a:extLst>
          </p:cNvPr>
          <p:cNvSpPr>
            <a:spLocks noGrp="1"/>
          </p:cNvSpPr>
          <p:nvPr>
            <p:ph type="subTitle" idx="1"/>
          </p:nvPr>
        </p:nvSpPr>
        <p:spPr>
          <a:xfrm>
            <a:off x="1507067" y="4050833"/>
            <a:ext cx="7766936" cy="2167087"/>
          </a:xfrm>
        </p:spPr>
        <p:txBody>
          <a:bodyPr>
            <a:normAutofit/>
          </a:bodyPr>
          <a:lstStyle/>
          <a:p>
            <a:pPr algn="ctr"/>
            <a:r>
              <a:rPr lang="en-US" sz="3600" dirty="0"/>
              <a:t>Student’s Name</a:t>
            </a:r>
          </a:p>
          <a:p>
            <a:pPr algn="ctr"/>
            <a:r>
              <a:rPr lang="en-US" sz="3600" dirty="0"/>
              <a:t>Institutional Affiliation </a:t>
            </a:r>
          </a:p>
          <a:p>
            <a:pPr algn="ctr"/>
            <a:r>
              <a:rPr lang="en-US" sz="3600" dirty="0"/>
              <a:t>Date </a:t>
            </a:r>
          </a:p>
        </p:txBody>
      </p:sp>
    </p:spTree>
    <p:extLst>
      <p:ext uri="{BB962C8B-B14F-4D97-AF65-F5344CB8AC3E}">
        <p14:creationId xmlns:p14="http://schemas.microsoft.com/office/powerpoint/2010/main" val="1928222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F7784-E07E-46B3-8985-68B92A047343}"/>
              </a:ext>
            </a:extLst>
          </p:cNvPr>
          <p:cNvSpPr>
            <a:spLocks noGrp="1"/>
          </p:cNvSpPr>
          <p:nvPr>
            <p:ph type="title"/>
          </p:nvPr>
        </p:nvSpPr>
        <p:spPr/>
        <p:txBody>
          <a:bodyPr/>
          <a:lstStyle/>
          <a:p>
            <a:pPr algn="ctr"/>
            <a:r>
              <a:rPr lang="en-US" dirty="0"/>
              <a:t>Introduction </a:t>
            </a:r>
            <a:endParaRPr lang="en-KE" dirty="0"/>
          </a:p>
        </p:txBody>
      </p:sp>
      <p:sp>
        <p:nvSpPr>
          <p:cNvPr id="3" name="Content Placeholder 2">
            <a:extLst>
              <a:ext uri="{FF2B5EF4-FFF2-40B4-BE49-F238E27FC236}">
                <a16:creationId xmlns:a16="http://schemas.microsoft.com/office/drawing/2014/main" id="{088A736C-4ED8-482B-8F5B-2EF84A30B543}"/>
              </a:ext>
            </a:extLst>
          </p:cNvPr>
          <p:cNvSpPr>
            <a:spLocks noGrp="1"/>
          </p:cNvSpPr>
          <p:nvPr>
            <p:ph idx="1"/>
          </p:nvPr>
        </p:nvSpPr>
        <p:spPr>
          <a:xfrm>
            <a:off x="677334" y="2160589"/>
            <a:ext cx="8596668" cy="4255451"/>
          </a:xfrm>
        </p:spPr>
        <p:txBody>
          <a:bodyPr/>
          <a:lstStyle/>
          <a:p>
            <a:pPr>
              <a:lnSpc>
                <a:spcPct val="150000"/>
              </a:lnSpc>
            </a:pPr>
            <a:r>
              <a:rPr lang="en-US" dirty="0"/>
              <a:t>Spain is one of the countries in Europe with a rich history of basketry.</a:t>
            </a:r>
          </a:p>
          <a:p>
            <a:pPr>
              <a:lnSpc>
                <a:spcPct val="150000"/>
              </a:lnSpc>
            </a:pPr>
            <a:r>
              <a:rPr lang="en-US" dirty="0"/>
              <a:t>Spanish basketry was mainly used in making utilitarian objects (receptables for domestic and carrying purposes) as well as household furniture.</a:t>
            </a:r>
          </a:p>
          <a:p>
            <a:pPr>
              <a:lnSpc>
                <a:spcPct val="150000"/>
              </a:lnSpc>
            </a:pPr>
            <a:r>
              <a:rPr lang="en-US" dirty="0"/>
              <a:t>Basketry was also used to make objects for decorative use. </a:t>
            </a:r>
          </a:p>
          <a:p>
            <a:pPr>
              <a:lnSpc>
                <a:spcPct val="150000"/>
              </a:lnSpc>
            </a:pPr>
            <a:r>
              <a:rPr lang="en-US" dirty="0"/>
              <a:t>This presentation explores the Spanish basketry culture explaining the different materials used in the past versus now. </a:t>
            </a:r>
            <a:endParaRPr lang="en-KE" dirty="0"/>
          </a:p>
        </p:txBody>
      </p:sp>
    </p:spTree>
    <p:extLst>
      <p:ext uri="{BB962C8B-B14F-4D97-AF65-F5344CB8AC3E}">
        <p14:creationId xmlns:p14="http://schemas.microsoft.com/office/powerpoint/2010/main" val="4190912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1F624-BAD4-4AD1-A99B-63828FBB5C34}"/>
              </a:ext>
            </a:extLst>
          </p:cNvPr>
          <p:cNvSpPr>
            <a:spLocks noGrp="1"/>
          </p:cNvSpPr>
          <p:nvPr>
            <p:ph type="title"/>
          </p:nvPr>
        </p:nvSpPr>
        <p:spPr>
          <a:xfrm>
            <a:off x="677334" y="609600"/>
            <a:ext cx="8596668" cy="980661"/>
          </a:xfrm>
        </p:spPr>
        <p:txBody>
          <a:bodyPr/>
          <a:lstStyle/>
          <a:p>
            <a:pPr algn="ctr"/>
            <a:r>
              <a:rPr lang="en-US" dirty="0"/>
              <a:t>Materials used in the past</a:t>
            </a:r>
            <a:endParaRPr lang="en-KE" dirty="0"/>
          </a:p>
        </p:txBody>
      </p:sp>
      <p:pic>
        <p:nvPicPr>
          <p:cNvPr id="4" name="Content Placeholder 3">
            <a:extLst>
              <a:ext uri="{FF2B5EF4-FFF2-40B4-BE49-F238E27FC236}">
                <a16:creationId xmlns:a16="http://schemas.microsoft.com/office/drawing/2014/main" id="{25AB992D-3B7C-484A-A2BD-77D80CD23B50}"/>
              </a:ext>
            </a:extLst>
          </p:cNvPr>
          <p:cNvPicPr>
            <a:picLocks noGrp="1" noChangeAspect="1"/>
          </p:cNvPicPr>
          <p:nvPr>
            <p:ph idx="1"/>
          </p:nvPr>
        </p:nvPicPr>
        <p:blipFill>
          <a:blip r:embed="rId3"/>
          <a:stretch>
            <a:fillRect/>
          </a:stretch>
        </p:blipFill>
        <p:spPr>
          <a:xfrm>
            <a:off x="3238499" y="2142193"/>
            <a:ext cx="4235727" cy="3577570"/>
          </a:xfrm>
          <a:prstGeom prst="rect">
            <a:avLst/>
          </a:prstGeom>
        </p:spPr>
      </p:pic>
    </p:spTree>
    <p:extLst>
      <p:ext uri="{BB962C8B-B14F-4D97-AF65-F5344CB8AC3E}">
        <p14:creationId xmlns:p14="http://schemas.microsoft.com/office/powerpoint/2010/main" val="2206434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033B7-49FB-4ABF-87A9-E5B83E774CE6}"/>
              </a:ext>
            </a:extLst>
          </p:cNvPr>
          <p:cNvSpPr>
            <a:spLocks noGrp="1"/>
          </p:cNvSpPr>
          <p:nvPr>
            <p:ph type="title"/>
          </p:nvPr>
        </p:nvSpPr>
        <p:spPr>
          <a:xfrm>
            <a:off x="677334" y="609600"/>
            <a:ext cx="8596668" cy="890588"/>
          </a:xfrm>
        </p:spPr>
        <p:txBody>
          <a:bodyPr/>
          <a:lstStyle/>
          <a:p>
            <a:pPr algn="ctr"/>
            <a:r>
              <a:rPr lang="en-US" dirty="0"/>
              <a:t>Galician baskets </a:t>
            </a:r>
            <a:endParaRPr lang="en-KE" dirty="0"/>
          </a:p>
        </p:txBody>
      </p:sp>
      <p:pic>
        <p:nvPicPr>
          <p:cNvPr id="4" name="Content Placeholder 3">
            <a:extLst>
              <a:ext uri="{FF2B5EF4-FFF2-40B4-BE49-F238E27FC236}">
                <a16:creationId xmlns:a16="http://schemas.microsoft.com/office/drawing/2014/main" id="{10678AC9-2CEA-4E43-BC6A-0A0D43288B2E}"/>
              </a:ext>
            </a:extLst>
          </p:cNvPr>
          <p:cNvPicPr>
            <a:picLocks noGrp="1" noChangeAspect="1"/>
          </p:cNvPicPr>
          <p:nvPr>
            <p:ph idx="1"/>
          </p:nvPr>
        </p:nvPicPr>
        <p:blipFill>
          <a:blip r:embed="rId3"/>
          <a:stretch>
            <a:fillRect/>
          </a:stretch>
        </p:blipFill>
        <p:spPr>
          <a:xfrm>
            <a:off x="2833956" y="2002673"/>
            <a:ext cx="4952732" cy="3698040"/>
          </a:xfrm>
          <a:prstGeom prst="rect">
            <a:avLst/>
          </a:prstGeom>
        </p:spPr>
      </p:pic>
    </p:spTree>
    <p:extLst>
      <p:ext uri="{BB962C8B-B14F-4D97-AF65-F5344CB8AC3E}">
        <p14:creationId xmlns:p14="http://schemas.microsoft.com/office/powerpoint/2010/main" val="2149303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5FD92-B3FB-4B8E-B611-6DCBECC0C9A9}"/>
              </a:ext>
            </a:extLst>
          </p:cNvPr>
          <p:cNvSpPr>
            <a:spLocks noGrp="1"/>
          </p:cNvSpPr>
          <p:nvPr>
            <p:ph type="title"/>
          </p:nvPr>
        </p:nvSpPr>
        <p:spPr/>
        <p:txBody>
          <a:bodyPr/>
          <a:lstStyle/>
          <a:p>
            <a:r>
              <a:rPr lang="en-US" dirty="0"/>
              <a:t>Traditional Spanish baskets </a:t>
            </a:r>
            <a:endParaRPr lang="en-KE" dirty="0"/>
          </a:p>
        </p:txBody>
      </p:sp>
      <p:pic>
        <p:nvPicPr>
          <p:cNvPr id="4" name="Content Placeholder 3">
            <a:extLst>
              <a:ext uri="{FF2B5EF4-FFF2-40B4-BE49-F238E27FC236}">
                <a16:creationId xmlns:a16="http://schemas.microsoft.com/office/drawing/2014/main" id="{FCAF182B-7677-4EE6-8FDD-585B4D277990}"/>
              </a:ext>
            </a:extLst>
          </p:cNvPr>
          <p:cNvPicPr>
            <a:picLocks noGrp="1" noChangeAspect="1"/>
          </p:cNvPicPr>
          <p:nvPr>
            <p:ph idx="1"/>
          </p:nvPr>
        </p:nvPicPr>
        <p:blipFill>
          <a:blip r:embed="rId2"/>
          <a:stretch>
            <a:fillRect/>
          </a:stretch>
        </p:blipFill>
        <p:spPr>
          <a:xfrm>
            <a:off x="2928939" y="1930400"/>
            <a:ext cx="5615838" cy="4317999"/>
          </a:xfrm>
          <a:prstGeom prst="rect">
            <a:avLst/>
          </a:prstGeom>
        </p:spPr>
      </p:pic>
    </p:spTree>
    <p:extLst>
      <p:ext uri="{BB962C8B-B14F-4D97-AF65-F5344CB8AC3E}">
        <p14:creationId xmlns:p14="http://schemas.microsoft.com/office/powerpoint/2010/main" val="877479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65BA7-6F1E-4DFC-B058-70F38E59372F}"/>
              </a:ext>
            </a:extLst>
          </p:cNvPr>
          <p:cNvSpPr>
            <a:spLocks noGrp="1"/>
          </p:cNvSpPr>
          <p:nvPr>
            <p:ph type="title"/>
          </p:nvPr>
        </p:nvSpPr>
        <p:spPr/>
        <p:txBody>
          <a:bodyPr/>
          <a:lstStyle/>
          <a:p>
            <a:r>
              <a:rPr lang="en-US" dirty="0"/>
              <a:t>Woven baskets Techniques </a:t>
            </a:r>
            <a:endParaRPr lang="en-KE" dirty="0"/>
          </a:p>
        </p:txBody>
      </p:sp>
      <p:pic>
        <p:nvPicPr>
          <p:cNvPr id="4" name="Content Placeholder 3">
            <a:extLst>
              <a:ext uri="{FF2B5EF4-FFF2-40B4-BE49-F238E27FC236}">
                <a16:creationId xmlns:a16="http://schemas.microsoft.com/office/drawing/2014/main" id="{896C9DC1-E370-4F6F-A366-D06441A6247F}"/>
              </a:ext>
            </a:extLst>
          </p:cNvPr>
          <p:cNvPicPr>
            <a:picLocks noGrp="1" noChangeAspect="1"/>
          </p:cNvPicPr>
          <p:nvPr>
            <p:ph idx="1"/>
          </p:nvPr>
        </p:nvPicPr>
        <p:blipFill>
          <a:blip r:embed="rId3"/>
          <a:stretch>
            <a:fillRect/>
          </a:stretch>
        </p:blipFill>
        <p:spPr>
          <a:xfrm>
            <a:off x="2603065" y="2242979"/>
            <a:ext cx="5012173" cy="3529171"/>
          </a:xfrm>
          <a:prstGeom prst="rect">
            <a:avLst/>
          </a:prstGeom>
        </p:spPr>
      </p:pic>
    </p:spTree>
    <p:extLst>
      <p:ext uri="{BB962C8B-B14F-4D97-AF65-F5344CB8AC3E}">
        <p14:creationId xmlns:p14="http://schemas.microsoft.com/office/powerpoint/2010/main" val="1329911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03B04-CB98-426D-AB18-E8281D757395}"/>
              </a:ext>
            </a:extLst>
          </p:cNvPr>
          <p:cNvSpPr>
            <a:spLocks noGrp="1"/>
          </p:cNvSpPr>
          <p:nvPr>
            <p:ph type="title"/>
          </p:nvPr>
        </p:nvSpPr>
        <p:spPr/>
        <p:txBody>
          <a:bodyPr/>
          <a:lstStyle/>
          <a:p>
            <a:pPr algn="ctr"/>
            <a:r>
              <a:rPr lang="en-US" dirty="0"/>
              <a:t>Modern basketry </a:t>
            </a:r>
            <a:endParaRPr lang="en-KE" dirty="0"/>
          </a:p>
        </p:txBody>
      </p:sp>
      <p:sp>
        <p:nvSpPr>
          <p:cNvPr id="3" name="Content Placeholder 2">
            <a:extLst>
              <a:ext uri="{FF2B5EF4-FFF2-40B4-BE49-F238E27FC236}">
                <a16:creationId xmlns:a16="http://schemas.microsoft.com/office/drawing/2014/main" id="{66BE94CA-30A4-4CAF-B4A9-3C21ED1B1FED}"/>
              </a:ext>
            </a:extLst>
          </p:cNvPr>
          <p:cNvSpPr>
            <a:spLocks noGrp="1"/>
          </p:cNvSpPr>
          <p:nvPr>
            <p:ph idx="1"/>
          </p:nvPr>
        </p:nvSpPr>
        <p:spPr>
          <a:xfrm>
            <a:off x="677334" y="2160589"/>
            <a:ext cx="8596668" cy="4285931"/>
          </a:xfrm>
        </p:spPr>
        <p:txBody>
          <a:bodyPr/>
          <a:lstStyle/>
          <a:p>
            <a:pPr>
              <a:lnSpc>
                <a:spcPct val="150000"/>
              </a:lnSpc>
            </a:pPr>
            <a:r>
              <a:rPr lang="en-US" dirty="0"/>
              <a:t>A lot has changed throughout history in terms of basketry.</a:t>
            </a:r>
          </a:p>
          <a:p>
            <a:pPr>
              <a:lnSpc>
                <a:spcPct val="150000"/>
              </a:lnSpc>
            </a:pPr>
            <a:r>
              <a:rPr lang="en-US" dirty="0"/>
              <a:t>Today, baskets have been more decorated than in the past.</a:t>
            </a:r>
          </a:p>
          <a:p>
            <a:pPr>
              <a:lnSpc>
                <a:spcPct val="150000"/>
              </a:lnSpc>
            </a:pPr>
            <a:r>
              <a:rPr lang="en-US" dirty="0"/>
              <a:t> Today, there are household basketry objects that are receptables for preparing and serving food. </a:t>
            </a:r>
          </a:p>
          <a:p>
            <a:pPr>
              <a:lnSpc>
                <a:spcPct val="150000"/>
              </a:lnSpc>
            </a:pPr>
            <a:r>
              <a:rPr lang="en-US" dirty="0"/>
              <a:t>The baskets vary in shape and dimension. </a:t>
            </a:r>
          </a:p>
          <a:p>
            <a:pPr>
              <a:lnSpc>
                <a:spcPct val="150000"/>
              </a:lnSpc>
            </a:pPr>
            <a:r>
              <a:rPr lang="en-US" dirty="0"/>
              <a:t>Today, we have waterproof baskets unlike in the past and can be used to store liquids. </a:t>
            </a:r>
          </a:p>
          <a:p>
            <a:pPr>
              <a:lnSpc>
                <a:spcPct val="150000"/>
              </a:lnSpc>
            </a:pPr>
            <a:r>
              <a:rPr lang="en-US" dirty="0"/>
              <a:t>The waterproof technique is done through close plaiting. </a:t>
            </a:r>
          </a:p>
          <a:p>
            <a:endParaRPr lang="en-KE" dirty="0"/>
          </a:p>
        </p:txBody>
      </p:sp>
    </p:spTree>
    <p:extLst>
      <p:ext uri="{BB962C8B-B14F-4D97-AF65-F5344CB8AC3E}">
        <p14:creationId xmlns:p14="http://schemas.microsoft.com/office/powerpoint/2010/main" val="1376713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9BDE4-E469-493A-B137-E90AE3642344}"/>
              </a:ext>
            </a:extLst>
          </p:cNvPr>
          <p:cNvSpPr>
            <a:spLocks noGrp="1"/>
          </p:cNvSpPr>
          <p:nvPr>
            <p:ph type="title"/>
          </p:nvPr>
        </p:nvSpPr>
        <p:spPr/>
        <p:txBody>
          <a:bodyPr/>
          <a:lstStyle/>
          <a:p>
            <a:pPr algn="ctr"/>
            <a:r>
              <a:rPr lang="en-US" dirty="0"/>
              <a:t>Modern baskets</a:t>
            </a:r>
            <a:endParaRPr lang="en-KE" dirty="0"/>
          </a:p>
        </p:txBody>
      </p:sp>
      <p:pic>
        <p:nvPicPr>
          <p:cNvPr id="4" name="Content Placeholder 3">
            <a:extLst>
              <a:ext uri="{FF2B5EF4-FFF2-40B4-BE49-F238E27FC236}">
                <a16:creationId xmlns:a16="http://schemas.microsoft.com/office/drawing/2014/main" id="{445FBCC2-34AB-4EDC-8489-1F329518145A}"/>
              </a:ext>
            </a:extLst>
          </p:cNvPr>
          <p:cNvPicPr>
            <a:picLocks noGrp="1" noChangeAspect="1"/>
          </p:cNvPicPr>
          <p:nvPr>
            <p:ph idx="1"/>
          </p:nvPr>
        </p:nvPicPr>
        <p:blipFill>
          <a:blip r:embed="rId3"/>
          <a:stretch>
            <a:fillRect/>
          </a:stretch>
        </p:blipFill>
        <p:spPr>
          <a:xfrm>
            <a:off x="2506134" y="2145348"/>
            <a:ext cx="3834672" cy="3881437"/>
          </a:xfrm>
          <a:prstGeom prst="rect">
            <a:avLst/>
          </a:prstGeom>
        </p:spPr>
      </p:pic>
    </p:spTree>
    <p:extLst>
      <p:ext uri="{BB962C8B-B14F-4D97-AF65-F5344CB8AC3E}">
        <p14:creationId xmlns:p14="http://schemas.microsoft.com/office/powerpoint/2010/main" val="2771774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EF2CF-F444-4395-BD89-7B986D315B3A}"/>
              </a:ext>
            </a:extLst>
          </p:cNvPr>
          <p:cNvSpPr>
            <a:spLocks noGrp="1"/>
          </p:cNvSpPr>
          <p:nvPr>
            <p:ph type="title"/>
          </p:nvPr>
        </p:nvSpPr>
        <p:spPr/>
        <p:txBody>
          <a:bodyPr/>
          <a:lstStyle/>
          <a:p>
            <a:pPr algn="ctr"/>
            <a:r>
              <a:rPr lang="en-US" dirty="0"/>
              <a:t>Loewe baskets </a:t>
            </a:r>
            <a:endParaRPr lang="en-KE" dirty="0"/>
          </a:p>
        </p:txBody>
      </p:sp>
      <p:pic>
        <p:nvPicPr>
          <p:cNvPr id="4" name="Content Placeholder 3">
            <a:extLst>
              <a:ext uri="{FF2B5EF4-FFF2-40B4-BE49-F238E27FC236}">
                <a16:creationId xmlns:a16="http://schemas.microsoft.com/office/drawing/2014/main" id="{8CBDAC77-424F-4742-B906-5C0E97C4A4E8}"/>
              </a:ext>
            </a:extLst>
          </p:cNvPr>
          <p:cNvPicPr>
            <a:picLocks noGrp="1" noChangeAspect="1"/>
          </p:cNvPicPr>
          <p:nvPr>
            <p:ph idx="1"/>
          </p:nvPr>
        </p:nvPicPr>
        <p:blipFill>
          <a:blip r:embed="rId3"/>
          <a:stretch>
            <a:fillRect/>
          </a:stretch>
        </p:blipFill>
        <p:spPr>
          <a:xfrm>
            <a:off x="566015" y="1930400"/>
            <a:ext cx="5347105" cy="3881437"/>
          </a:xfrm>
          <a:prstGeom prst="rect">
            <a:avLst/>
          </a:prstGeom>
        </p:spPr>
      </p:pic>
      <p:pic>
        <p:nvPicPr>
          <p:cNvPr id="5" name="Picture 4">
            <a:extLst>
              <a:ext uri="{FF2B5EF4-FFF2-40B4-BE49-F238E27FC236}">
                <a16:creationId xmlns:a16="http://schemas.microsoft.com/office/drawing/2014/main" id="{3FAE9304-377A-4C0D-9BEE-E84BC608A2CC}"/>
              </a:ext>
            </a:extLst>
          </p:cNvPr>
          <p:cNvPicPr>
            <a:picLocks noChangeAspect="1"/>
          </p:cNvPicPr>
          <p:nvPr/>
        </p:nvPicPr>
        <p:blipFill>
          <a:blip r:embed="rId4"/>
          <a:stretch>
            <a:fillRect/>
          </a:stretch>
        </p:blipFill>
        <p:spPr>
          <a:xfrm>
            <a:off x="6614160" y="1725612"/>
            <a:ext cx="3013710" cy="4086225"/>
          </a:xfrm>
          <a:prstGeom prst="rect">
            <a:avLst/>
          </a:prstGeom>
        </p:spPr>
      </p:pic>
    </p:spTree>
    <p:extLst>
      <p:ext uri="{BB962C8B-B14F-4D97-AF65-F5344CB8AC3E}">
        <p14:creationId xmlns:p14="http://schemas.microsoft.com/office/powerpoint/2010/main" val="3066982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111B5-61F5-457B-B15C-A0546431C15C}"/>
              </a:ext>
            </a:extLst>
          </p:cNvPr>
          <p:cNvSpPr>
            <a:spLocks noGrp="1"/>
          </p:cNvSpPr>
          <p:nvPr>
            <p:ph type="title"/>
          </p:nvPr>
        </p:nvSpPr>
        <p:spPr/>
        <p:txBody>
          <a:bodyPr/>
          <a:lstStyle/>
          <a:p>
            <a:pPr algn="ctr"/>
            <a:r>
              <a:rPr lang="en-US" dirty="0"/>
              <a:t>LOEWE baskets </a:t>
            </a:r>
            <a:endParaRPr lang="en-KE" dirty="0"/>
          </a:p>
        </p:txBody>
      </p:sp>
      <p:pic>
        <p:nvPicPr>
          <p:cNvPr id="4" name="Content Placeholder 3">
            <a:extLst>
              <a:ext uri="{FF2B5EF4-FFF2-40B4-BE49-F238E27FC236}">
                <a16:creationId xmlns:a16="http://schemas.microsoft.com/office/drawing/2014/main" id="{6E5F2695-66C4-4E99-A182-033DC89ECCE0}"/>
              </a:ext>
            </a:extLst>
          </p:cNvPr>
          <p:cNvPicPr>
            <a:picLocks noGrp="1" noChangeAspect="1"/>
          </p:cNvPicPr>
          <p:nvPr>
            <p:ph idx="1"/>
          </p:nvPr>
        </p:nvPicPr>
        <p:blipFill>
          <a:blip r:embed="rId3"/>
          <a:stretch>
            <a:fillRect/>
          </a:stretch>
        </p:blipFill>
        <p:spPr>
          <a:xfrm>
            <a:off x="1298574" y="2160588"/>
            <a:ext cx="2569529" cy="3881437"/>
          </a:xfrm>
          <a:prstGeom prst="rect">
            <a:avLst/>
          </a:prstGeom>
        </p:spPr>
      </p:pic>
      <p:pic>
        <p:nvPicPr>
          <p:cNvPr id="5" name="Picture 4">
            <a:extLst>
              <a:ext uri="{FF2B5EF4-FFF2-40B4-BE49-F238E27FC236}">
                <a16:creationId xmlns:a16="http://schemas.microsoft.com/office/drawing/2014/main" id="{BB87A024-005A-461B-836B-20F713B17D17}"/>
              </a:ext>
            </a:extLst>
          </p:cNvPr>
          <p:cNvPicPr>
            <a:picLocks noChangeAspect="1"/>
          </p:cNvPicPr>
          <p:nvPr/>
        </p:nvPicPr>
        <p:blipFill>
          <a:blip r:embed="rId4"/>
          <a:stretch>
            <a:fillRect/>
          </a:stretch>
        </p:blipFill>
        <p:spPr>
          <a:xfrm>
            <a:off x="4743450" y="2058193"/>
            <a:ext cx="2705100" cy="4086225"/>
          </a:xfrm>
          <a:prstGeom prst="rect">
            <a:avLst/>
          </a:prstGeom>
        </p:spPr>
      </p:pic>
    </p:spTree>
    <p:extLst>
      <p:ext uri="{BB962C8B-B14F-4D97-AF65-F5344CB8AC3E}">
        <p14:creationId xmlns:p14="http://schemas.microsoft.com/office/powerpoint/2010/main" val="741827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A46FA-61FA-41B2-A72D-C8F0C07B1839}"/>
              </a:ext>
            </a:extLst>
          </p:cNvPr>
          <p:cNvSpPr>
            <a:spLocks noGrp="1"/>
          </p:cNvSpPr>
          <p:nvPr>
            <p:ph type="title"/>
          </p:nvPr>
        </p:nvSpPr>
        <p:spPr/>
        <p:txBody>
          <a:bodyPr/>
          <a:lstStyle/>
          <a:p>
            <a:pPr algn="ctr"/>
            <a:r>
              <a:rPr lang="en-US" dirty="0"/>
              <a:t>Conclusion </a:t>
            </a:r>
            <a:endParaRPr lang="en-KE" dirty="0"/>
          </a:p>
        </p:txBody>
      </p:sp>
      <p:sp>
        <p:nvSpPr>
          <p:cNvPr id="3" name="Content Placeholder 2">
            <a:extLst>
              <a:ext uri="{FF2B5EF4-FFF2-40B4-BE49-F238E27FC236}">
                <a16:creationId xmlns:a16="http://schemas.microsoft.com/office/drawing/2014/main" id="{F68D1C3A-AC4F-4C73-9461-4FD2C88BAA22}"/>
              </a:ext>
            </a:extLst>
          </p:cNvPr>
          <p:cNvSpPr>
            <a:spLocks noGrp="1"/>
          </p:cNvSpPr>
          <p:nvPr>
            <p:ph idx="1"/>
          </p:nvPr>
        </p:nvSpPr>
        <p:spPr/>
        <p:txBody>
          <a:bodyPr/>
          <a:lstStyle/>
          <a:p>
            <a:pPr>
              <a:lnSpc>
                <a:spcPct val="150000"/>
              </a:lnSpc>
            </a:pPr>
            <a:r>
              <a:rPr lang="en-US" dirty="0"/>
              <a:t>Modern basketry is known for its flexibility, permeability, lightness and solidity.</a:t>
            </a:r>
          </a:p>
          <a:p>
            <a:pPr>
              <a:lnSpc>
                <a:spcPct val="150000"/>
              </a:lnSpc>
            </a:pPr>
            <a:r>
              <a:rPr lang="en-US" dirty="0"/>
              <a:t>It has utilitarian ends because they are handmade and luxurious. </a:t>
            </a:r>
          </a:p>
          <a:p>
            <a:pPr>
              <a:lnSpc>
                <a:spcPct val="150000"/>
              </a:lnSpc>
            </a:pPr>
            <a:r>
              <a:rPr lang="en-US" dirty="0"/>
              <a:t>It is cheap and does not require investment. </a:t>
            </a:r>
          </a:p>
          <a:p>
            <a:pPr>
              <a:lnSpc>
                <a:spcPct val="150000"/>
              </a:lnSpc>
            </a:pPr>
            <a:r>
              <a:rPr lang="en-US" dirty="0"/>
              <a:t>Thus, even in the modern industrial world with a lot of technology, basketry still has its place. </a:t>
            </a:r>
            <a:endParaRPr lang="en-KE" dirty="0"/>
          </a:p>
        </p:txBody>
      </p:sp>
    </p:spTree>
    <p:extLst>
      <p:ext uri="{BB962C8B-B14F-4D97-AF65-F5344CB8AC3E}">
        <p14:creationId xmlns:p14="http://schemas.microsoft.com/office/powerpoint/2010/main" val="191484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736F-C7A9-442D-87BF-A5CA1BC77235}"/>
              </a:ext>
            </a:extLst>
          </p:cNvPr>
          <p:cNvSpPr>
            <a:spLocks noGrp="1"/>
          </p:cNvSpPr>
          <p:nvPr>
            <p:ph type="title"/>
          </p:nvPr>
        </p:nvSpPr>
        <p:spPr/>
        <p:txBody>
          <a:bodyPr/>
          <a:lstStyle/>
          <a:p>
            <a:pPr algn="ctr"/>
            <a:r>
              <a:rPr lang="en-US" dirty="0"/>
              <a:t>References</a:t>
            </a:r>
            <a:br>
              <a:rPr lang="en-US" dirty="0"/>
            </a:br>
            <a:endParaRPr lang="en-KE" dirty="0"/>
          </a:p>
        </p:txBody>
      </p:sp>
      <p:sp>
        <p:nvSpPr>
          <p:cNvPr id="3" name="Content Placeholder 2">
            <a:extLst>
              <a:ext uri="{FF2B5EF4-FFF2-40B4-BE49-F238E27FC236}">
                <a16:creationId xmlns:a16="http://schemas.microsoft.com/office/drawing/2014/main" id="{DEF655A6-9D06-4313-99C9-E324116DB4AF}"/>
              </a:ext>
            </a:extLst>
          </p:cNvPr>
          <p:cNvSpPr>
            <a:spLocks noGrp="1"/>
          </p:cNvSpPr>
          <p:nvPr>
            <p:ph idx="1"/>
          </p:nvPr>
        </p:nvSpPr>
        <p:spPr/>
        <p:txBody>
          <a:bodyPr/>
          <a:lstStyle/>
          <a:p>
            <a:pPr>
              <a:lnSpc>
                <a:spcPct val="150000"/>
              </a:lnSpc>
            </a:pPr>
            <a:r>
              <a:rPr lang="en-US" dirty="0"/>
              <a:t>Mason, O. T. (1988). American Indian Basketry. Courier Corporation.</a:t>
            </a:r>
          </a:p>
          <a:p>
            <a:pPr>
              <a:lnSpc>
                <a:spcPct val="150000"/>
              </a:lnSpc>
            </a:pPr>
            <a:r>
              <a:rPr lang="en-US" dirty="0"/>
              <a:t>Romero-</a:t>
            </a:r>
            <a:r>
              <a:rPr lang="en-US" dirty="0" err="1"/>
              <a:t>Brugués</a:t>
            </a:r>
            <a:r>
              <a:rPr lang="en-US" dirty="0"/>
              <a:t>, S., Huerta, R. P., &amp; Herrero-</a:t>
            </a:r>
            <a:r>
              <a:rPr lang="en-US" dirty="0" err="1"/>
              <a:t>Ortal</a:t>
            </a:r>
            <a:r>
              <a:rPr lang="en-US" dirty="0"/>
              <a:t>, M. (2021). The basketry at the early Neolithic site of La </a:t>
            </a:r>
            <a:r>
              <a:rPr lang="en-US" dirty="0" err="1"/>
              <a:t>Draga</a:t>
            </a:r>
            <a:r>
              <a:rPr lang="en-US" dirty="0"/>
              <a:t> (</a:t>
            </a:r>
            <a:r>
              <a:rPr lang="en-US" dirty="0" err="1"/>
              <a:t>Banyoles</a:t>
            </a:r>
            <a:r>
              <a:rPr lang="en-US" dirty="0"/>
              <a:t>, Spain). Journal of Archaeological Science: Reports, 35, 102692.</a:t>
            </a:r>
          </a:p>
          <a:p>
            <a:pPr>
              <a:lnSpc>
                <a:spcPct val="150000"/>
              </a:lnSpc>
            </a:pPr>
            <a:r>
              <a:rPr lang="en-US" dirty="0"/>
              <a:t>Zoran, A. (2013). Hybrid basketry: interweaving digital practice within contemporary craft. In ACM SIGGRAPH 2013 Art Gallery (pp. 324-331).</a:t>
            </a:r>
            <a:endParaRPr lang="en-KE" dirty="0"/>
          </a:p>
        </p:txBody>
      </p:sp>
    </p:spTree>
    <p:extLst>
      <p:ext uri="{BB962C8B-B14F-4D97-AF65-F5344CB8AC3E}">
        <p14:creationId xmlns:p14="http://schemas.microsoft.com/office/powerpoint/2010/main" val="32074549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207</TotalTime>
  <Words>520</Words>
  <Application>Microsoft Office PowerPoint</Application>
  <PresentationFormat>Widescreen</PresentationFormat>
  <Paragraphs>45</Paragraphs>
  <Slides>12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Trebuchet MS</vt:lpstr>
      <vt:lpstr>Wingdings 3</vt:lpstr>
      <vt:lpstr>Facet</vt:lpstr>
      <vt:lpstr>Basketry in Spanish Culture</vt:lpstr>
      <vt:lpstr>Introduction </vt:lpstr>
      <vt:lpstr>Materials used in the past</vt:lpstr>
      <vt:lpstr>Galician baskets </vt:lpstr>
      <vt:lpstr>Traditional Spanish baskets </vt:lpstr>
      <vt:lpstr>Woven baskets Techniques </vt:lpstr>
      <vt:lpstr>Modern basketry </vt:lpstr>
      <vt:lpstr>Modern baskets</vt:lpstr>
      <vt:lpstr>Loewe baskets </vt:lpstr>
      <vt:lpstr>LOEWE baskets </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Basketry in Spanish Culture</dc:title>
  <dc:creator>user</dc:creator>
  <cp:lastModifiedBy>user</cp:lastModifiedBy>
  <cp:revision>28</cp:revision>
  <dcterms:created xsi:type="dcterms:W3CDTF">2021-09-27T12:25:00Z</dcterms:created>
  <dcterms:modified xsi:type="dcterms:W3CDTF">2021-09-27T15:52:30Z</dcterms:modified>
</cp:coreProperties>
</file>